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0"/>
  </p:notesMasterIdLst>
  <p:sldIdLst>
    <p:sldId id="283" r:id="rId2"/>
    <p:sldId id="279" r:id="rId3"/>
    <p:sldId id="280" r:id="rId4"/>
    <p:sldId id="273" r:id="rId5"/>
    <p:sldId id="281" r:id="rId6"/>
    <p:sldId id="282" r:id="rId7"/>
    <p:sldId id="285" r:id="rId8"/>
    <p:sldId id="284" r:id="rId9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ללא סגנון, רשת טבלה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סגנון ערכת נושא 1 - הדגשה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E25E649-3F16-4E02-A733-19D2CDBF48F0}" styleName="סגנון ביניים 3 - הדגשה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סגנון בהיר 2 - הדגשה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05" autoAdjust="0"/>
    <p:restoredTop sz="88934" autoAdjust="0"/>
  </p:normalViewPr>
  <p:slideViewPr>
    <p:cSldViewPr snapToGrid="0">
      <p:cViewPr varScale="1">
        <p:scale>
          <a:sx n="59" d="100"/>
          <a:sy n="59" d="100"/>
        </p:scale>
        <p:origin x="9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EBC592B0-298F-47D5-BE5B-C0CFA121CFC1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96422681-83CD-47BA-851A-659833C9067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75932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Symmetric block cipher</a:t>
            </a:r>
            <a:r>
              <a:rPr lang="he-IL" dirty="0"/>
              <a:t> – ההצפנה מתבצעת בבלוקים.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Key size 128 bit</a:t>
            </a:r>
            <a:r>
              <a:rPr lang="he-IL" dirty="0"/>
              <a:t> – זה לא המפתח הכי ארוך שנחשפנו אליו בשיעורים (לעומת </a:t>
            </a:r>
            <a:r>
              <a:rPr lang="en-US" dirty="0"/>
              <a:t>AES</a:t>
            </a:r>
            <a:r>
              <a:rPr lang="he-IL" dirty="0"/>
              <a:t> ), זה בעצם איזון בין אבטחה לבין ביצועים.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Block size – 128 bit</a:t>
            </a:r>
            <a:r>
              <a:rPr lang="he-IL" dirty="0"/>
              <a:t> – הצפנה של בלוק יחסית בגודל סביר, אנחנו מדברים על גודל שווה ל גודל של </a:t>
            </a:r>
            <a:r>
              <a:rPr lang="en-US" dirty="0"/>
              <a:t>AES</a:t>
            </a:r>
            <a:endParaRPr lang="he-IL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Rounds 32</a:t>
            </a:r>
            <a:r>
              <a:rPr lang="he-IL" dirty="0"/>
              <a:t> – לשם ניסיון לאבטחה גבוהה ולהגדיל את הבלבול על הטקסט המוצפן אנו מבצעים 32 </a:t>
            </a:r>
            <a:r>
              <a:rPr lang="en-US" dirty="0"/>
              <a:t>rounds</a:t>
            </a:r>
            <a:r>
              <a:rPr lang="he-IL" dirty="0"/>
              <a:t> שמשלבים בתוכם </a:t>
            </a:r>
            <a:r>
              <a:rPr lang="en-US" dirty="0" err="1"/>
              <a:t>sbox</a:t>
            </a:r>
            <a:r>
              <a:rPr lang="he-IL" dirty="0"/>
              <a:t> ו </a:t>
            </a:r>
            <a:r>
              <a:rPr lang="he-IL" dirty="0" err="1"/>
              <a:t>שיפט</a:t>
            </a:r>
            <a:r>
              <a:rPr lang="he-IL" dirty="0"/>
              <a:t> ו </a:t>
            </a:r>
            <a:r>
              <a:rPr lang="en-US" dirty="0" err="1"/>
              <a:t>xor</a:t>
            </a:r>
            <a:r>
              <a:rPr lang="he-IL" dirty="0"/>
              <a:t> 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unbalanced </a:t>
            </a:r>
            <a:r>
              <a:rPr lang="en-US" dirty="0" err="1"/>
              <a:t>Fiestel</a:t>
            </a:r>
            <a:r>
              <a:rPr lang="en-US" dirty="0"/>
              <a:t> network</a:t>
            </a:r>
            <a:r>
              <a:rPr lang="he-IL" dirty="0"/>
              <a:t> –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e-IL" dirty="0"/>
              <a:t>מתבסס על ארכיטקטורת </a:t>
            </a:r>
            <a:r>
              <a:rPr lang="en-US" dirty="0" err="1"/>
              <a:t>fiestel</a:t>
            </a:r>
            <a:r>
              <a:rPr lang="he-IL" dirty="0"/>
              <a:t> , אך שהם לקחו את זה להיות </a:t>
            </a:r>
            <a:r>
              <a:rPr lang="en-US" dirty="0"/>
              <a:t>unbalanced</a:t>
            </a:r>
            <a:r>
              <a:rPr lang="he-IL" dirty="0"/>
              <a:t> כלומר לא חלופה בין החצי הראשון לשני אלא כמו הזזה.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e-IL" dirty="0"/>
              <a:t>בגלל שאנחנו תחת </a:t>
            </a:r>
            <a:r>
              <a:rPr lang="en-US" dirty="0" err="1"/>
              <a:t>fiestel</a:t>
            </a:r>
            <a:r>
              <a:rPr lang="he-IL" dirty="0"/>
              <a:t> ארכיטקטורה , ה</a:t>
            </a:r>
            <a:r>
              <a:rPr lang="en-US" dirty="0" err="1"/>
              <a:t>decription</a:t>
            </a:r>
            <a:r>
              <a:rPr lang="he-IL" dirty="0"/>
              <a:t> יעבוד אותו דבר כמו ה </a:t>
            </a:r>
            <a:r>
              <a:rPr lang="en-US" dirty="0" err="1"/>
              <a:t>encription</a:t>
            </a:r>
            <a:r>
              <a:rPr lang="he-IL" dirty="0"/>
              <a:t> אבל עם מפתחות בסדר הפוך.</a:t>
            </a:r>
          </a:p>
          <a:p>
            <a:endParaRPr lang="he-IL" dirty="0"/>
          </a:p>
          <a:p>
            <a:r>
              <a:rPr lang="he-IL" dirty="0"/>
              <a:t>ניתן לראות שה הושפעו גם מה </a:t>
            </a:r>
            <a:r>
              <a:rPr lang="en-US" dirty="0"/>
              <a:t>AES</a:t>
            </a:r>
            <a:r>
              <a:rPr lang="he-IL" dirty="0"/>
              <a:t> וגם מה </a:t>
            </a:r>
            <a:r>
              <a:rPr lang="en-US" dirty="0"/>
              <a:t>DES</a:t>
            </a:r>
            <a:r>
              <a:rPr lang="he-IL" dirty="0"/>
              <a:t> , באחד מהארכיטקטורה, באחר הם לקחו גדלים ופרמטרים.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2681-83CD-47BA-851A-659833C90671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3045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ה </a:t>
            </a:r>
            <a:r>
              <a:rPr lang="en-US" dirty="0"/>
              <a:t>plaintext</a:t>
            </a:r>
            <a:r>
              <a:rPr lang="he-IL" dirty="0"/>
              <a:t> מופרד ל 4 חלקים </a:t>
            </a:r>
            <a:r>
              <a:rPr lang="en-US" dirty="0"/>
              <a:t>x1, x2, x3,x4</a:t>
            </a:r>
            <a:r>
              <a:rPr lang="he-IL" dirty="0"/>
              <a:t> כאשר כל גודל הוא </a:t>
            </a:r>
            <a:r>
              <a:rPr lang="en-US" dirty="0"/>
              <a:t>32 bit</a:t>
            </a:r>
            <a:r>
              <a:rPr lang="he-IL" dirty="0"/>
              <a:t> . 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2681-83CD-47BA-851A-659833C90671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17308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אלגוריתמי </a:t>
            </a:r>
            <a:r>
              <a:rPr lang="en-US" dirty="0"/>
              <a:t>encryption decryption</a:t>
            </a:r>
            <a:r>
              <a:rPr lang="he-IL" dirty="0"/>
              <a:t> מתבססים על שני מונחים עיקריים.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Confusion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Diffusion</a:t>
            </a:r>
            <a:endParaRPr lang="he-IL" dirty="0"/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Confusion</a:t>
            </a:r>
            <a:r>
              <a:rPr lang="he-IL" dirty="0"/>
              <a:t> – בלבול – בעצם מתייחס לחלופה של אות באות. ניתן לראות את זה ב </a:t>
            </a:r>
            <a:r>
              <a:rPr lang="en-US" dirty="0" err="1"/>
              <a:t>sbox</a:t>
            </a:r>
            <a:r>
              <a:rPr lang="he-IL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Diffusion</a:t>
            </a:r>
            <a:r>
              <a:rPr lang="he-IL" dirty="0"/>
              <a:t> – פיזור – החלפת מקומות של הטקסט במקומות אחרים. ניתן לראות את זה ב </a:t>
            </a:r>
            <a:r>
              <a:rPr lang="en-US" dirty="0"/>
              <a:t>shift L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2681-83CD-47BA-851A-659833C90671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9135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לפי שנתחיל לבצע </a:t>
            </a:r>
            <a:r>
              <a:rPr lang="en-US" dirty="0" err="1"/>
              <a:t>encription</a:t>
            </a:r>
            <a:r>
              <a:rPr lang="he-IL" dirty="0"/>
              <a:t> ניצור את כל המפתחות שלנו . נעשה זאת על ידי השקף הבא</a:t>
            </a:r>
          </a:p>
          <a:p>
            <a:r>
              <a:rPr lang="en-US" dirty="0"/>
              <a:t>MK</a:t>
            </a:r>
            <a:r>
              <a:rPr lang="he-IL" dirty="0"/>
              <a:t> זה המפתח שלנו – אורכו 128 ביט.</a:t>
            </a:r>
          </a:p>
          <a:p>
            <a:r>
              <a:rPr lang="he-IL" dirty="0"/>
              <a:t>את </a:t>
            </a:r>
            <a:r>
              <a:rPr lang="en-US" dirty="0"/>
              <a:t>, FK</a:t>
            </a:r>
            <a:r>
              <a:rPr lang="he-IL" dirty="0"/>
              <a:t> קיבלנו . 128 ביט. </a:t>
            </a:r>
          </a:p>
          <a:p>
            <a:r>
              <a:rPr lang="he-IL" dirty="0"/>
              <a:t>את </a:t>
            </a:r>
            <a:r>
              <a:rPr lang="en-US" dirty="0"/>
              <a:t>CK</a:t>
            </a:r>
            <a:r>
              <a:rPr lang="he-IL" dirty="0"/>
              <a:t> גם קיבלנו , אבל קיבלנו 32 </a:t>
            </a:r>
            <a:r>
              <a:rPr lang="en-US" dirty="0"/>
              <a:t>ck</a:t>
            </a:r>
            <a:r>
              <a:rPr lang="he-IL" dirty="0"/>
              <a:t> שונים באורך 32 עבור כל סיבוב.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2681-83CD-47BA-851A-659833C90671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73218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0F98554-F759-BB8B-9F87-2D92060D8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D450D42B-8D64-67E1-E1B7-747F4111C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AA791C9-CF52-FAF2-3550-D2565C5F0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6B19889-EC3A-46BF-3894-78218C434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E051A6B-EAA7-B6EB-10AF-7935B505E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01133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58EE240-400F-86F7-7FB9-534D303FA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BD81D386-48E7-3962-F219-240BD8F76C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DDFC7BA-DD7A-440A-1DFE-476C2B747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CCDEB77-7A3C-8214-1948-2481A612D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391D7DF-3B78-65DB-7F3B-4D3BD876D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2458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19685152-9611-18DF-0417-9254017EE0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351C3E4E-E3C0-6828-1586-0176F792E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80933E8-8493-D925-075F-3C3F369CA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F9F0DA2-D60E-752E-FEAB-3332F8E02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69719DE-A258-3303-9A1F-1923EBC3D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36639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26C3F5-6F87-4452-8BA3-64AB0285D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D5D06A0-FD1F-A169-0A2E-6D5BCF233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FED3573-A13A-A020-7893-CC7CF737E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D1C1B9D-83DB-A5BB-29D3-D42BFD66E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D432BF9-6BBF-19F7-600F-C13FB494F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12287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0FD3E8B-ECFC-FDFF-33A7-EB3175997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D00411F-921F-BA1E-5C35-F706A4086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4329275-E0E5-81F0-ED01-75F27AA1E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D2FB357-1738-95C5-8F48-CEF51B0B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F23CF3C-2E87-2425-89EA-BBA85B063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32627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D7A90BF-29D3-0897-3DE1-2FDACCB37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F6D481E-5FF2-7102-D5E4-35BEB2339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87DC91DE-BCBF-12AF-D95A-EAFC45111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9F98E0B-705B-2EF4-4CDD-2B4E77470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FBCFB3E-9321-4A31-00C3-6BC09D63C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37420B2-47CA-4845-5EA5-BC528DE0E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15022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DFBAEE0-6734-826B-EA89-5ACCBA5D9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2AE79220-A82E-0C88-DBE7-9E83D0FD7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188EBE7C-CFE1-FF61-1348-6466D53E1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7D098A04-8425-A95A-DDA9-08160A4DC9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A577CF06-A491-BC86-DCA4-F2921D3A9D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DCA4BBD6-CB4C-B7EA-FA8D-00C7A725C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F85D8DAD-4BBA-A384-90D4-C01EC0771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076C9D95-63CA-E714-3819-D52406885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5950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3554548-E40B-5C4F-038B-FCFBD0305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A2077F2A-2056-0797-DD1A-FBC7D5F8B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BAF5CBD0-0213-4C70-8F3D-FE5156D18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FA15D38E-18DD-797D-6984-B338A0852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15130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08E2EAF8-4FCE-10DF-E7CC-20E2B32ED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D55E4316-37A2-84AA-3DB2-A7287BF7E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6C439ACA-4C78-148E-FAB6-47D38F3B2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56528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E60E782-4ADA-1B3D-BF1A-7B6E2431C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727542B-829D-D8A3-A35B-2BAA76A79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38D2209-AB62-FE68-30D7-74021E012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52D8C60-EED4-F135-E6F7-F160D83B5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C9F3F58-C33C-007C-2BDE-24708343B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1A74363A-00F2-2F38-7920-1772D05F6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88171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07DFE14-40B6-3A2F-A025-960C7E2A6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6611FCE5-21C0-95F5-9F6A-1BA0B71AAE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81F5E0A5-57FB-2632-3793-37281F246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EA5B340-1B23-2A4D-5E7A-F527AFC1D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0511080-FF34-78E3-8453-458BFED64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1B7AB3E7-2456-EF59-D6D7-893E873DE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35448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3BD9EB02-9CB8-E44F-3D36-9FD2C0E3B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636C0E3-B016-0C6C-7B9A-9374A63C4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125EFC5-C38A-E221-C21E-D3EC6BA0E8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7CAB68-A242-4F28-B785-16A5421BF534}" type="datetimeFigureOut">
              <a:rPr lang="he-IL" smtClean="0"/>
              <a:t>י"ג/תמוז/תשפ"ד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7355275-AB01-FD43-CBD0-E4E419E49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6F0529D-DB29-115E-6153-C315CD0872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4B187-E76D-4C6E-97BB-24979177771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0870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0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823B065-6A55-E763-B44F-0DF9052D2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 rtl="0"/>
            <a:r>
              <a:rPr lang="en-US" b="1" dirty="0"/>
              <a:t>SM4: A Chinese National Standard for Block Cipher</a:t>
            </a:r>
            <a:br>
              <a:rPr lang="en-US" b="1" dirty="0"/>
            </a:b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0E8F775-0A84-9F16-6E6D-ECC719C23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SM4 is a symmetric key block cipher algorithm developed by the Chinese State Cryptography Administration.</a:t>
            </a:r>
          </a:p>
          <a:p>
            <a:pPr algn="l" rtl="0"/>
            <a:r>
              <a:rPr lang="en-US" dirty="0"/>
              <a:t>Developed by the Chinese government.</a:t>
            </a:r>
          </a:p>
          <a:p>
            <a:pPr algn="l" rtl="0"/>
            <a:r>
              <a:rPr lang="en-US" dirty="0"/>
              <a:t>Designed to provide secure communication in wireless networks.</a:t>
            </a:r>
          </a:p>
          <a:p>
            <a:pPr algn="l" rtl="0"/>
            <a:endParaRPr lang="en-US" dirty="0"/>
          </a:p>
          <a:p>
            <a:pPr algn="l" rtl="0"/>
            <a:endParaRPr lang="he-IL" dirty="0"/>
          </a:p>
        </p:txBody>
      </p:sp>
      <p:pic>
        <p:nvPicPr>
          <p:cNvPr id="7" name="גרפיקה 6">
            <a:extLst>
              <a:ext uri="{FF2B5EF4-FFF2-40B4-BE49-F238E27FC236}">
                <a16:creationId xmlns:a16="http://schemas.microsoft.com/office/drawing/2014/main" id="{EDEB0716-20E6-C8B0-C0DC-0CB5B9A8C9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85068" y="4549245"/>
            <a:ext cx="3120232" cy="2080155"/>
          </a:xfrm>
          <a:prstGeom prst="rect">
            <a:avLst/>
          </a:prstGeom>
        </p:spPr>
      </p:pic>
      <p:pic>
        <p:nvPicPr>
          <p:cNvPr id="8" name="תמונה 7" descr="תמונה שמכילה מעגל חשמלי, הנדסת חשמל, חשמל, רכיב חשמלי&#10;&#10;התיאור נוצר באופן אוטומטי">
            <a:extLst>
              <a:ext uri="{FF2B5EF4-FFF2-40B4-BE49-F238E27FC236}">
                <a16:creationId xmlns:a16="http://schemas.microsoft.com/office/drawing/2014/main" id="{660259EF-BB18-CAEB-0E8F-A67BC058B7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0132" y="3695700"/>
            <a:ext cx="29337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702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צילום מסך, שחור, עיצוב&#10;&#10;התיאור נוצר באופן אוטומטי">
            <a:extLst>
              <a:ext uri="{FF2B5EF4-FFF2-40B4-BE49-F238E27FC236}">
                <a16:creationId xmlns:a16="http://schemas.microsoft.com/office/drawing/2014/main" id="{2904A07B-305F-087A-9BA6-27EFD39A3B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766" y="66436"/>
            <a:ext cx="5245382" cy="6791564"/>
          </a:xfrm>
          <a:prstGeom prst="rect">
            <a:avLst/>
          </a:prstGeom>
        </p:spPr>
      </p:pic>
      <p:sp>
        <p:nvSpPr>
          <p:cNvPr id="6" name="מציין מיקום תוכן 2">
            <a:extLst>
              <a:ext uri="{FF2B5EF4-FFF2-40B4-BE49-F238E27FC236}">
                <a16:creationId xmlns:a16="http://schemas.microsoft.com/office/drawing/2014/main" id="{335CADEF-4D1D-B1F1-7601-69B61E2CE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1988910"/>
            <a:ext cx="7587343" cy="4351338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Symmetric block cipher.</a:t>
            </a:r>
          </a:p>
          <a:p>
            <a:pPr algn="l" rtl="0"/>
            <a:r>
              <a:rPr lang="en-US" dirty="0"/>
              <a:t>Key size: 128 bit.</a:t>
            </a:r>
          </a:p>
          <a:p>
            <a:pPr algn="l" rtl="0"/>
            <a:r>
              <a:rPr lang="en-US" dirty="0"/>
              <a:t>Block size: 128 bit.</a:t>
            </a:r>
          </a:p>
          <a:p>
            <a:pPr algn="l" rtl="0"/>
            <a:r>
              <a:rPr lang="en-US" dirty="0"/>
              <a:t>Rounds: 32.</a:t>
            </a:r>
          </a:p>
          <a:p>
            <a:pPr algn="l" rtl="0"/>
            <a:r>
              <a:rPr lang="en-US" dirty="0"/>
              <a:t>Structure: unbalanced </a:t>
            </a:r>
            <a:r>
              <a:rPr lang="en-US" dirty="0" err="1"/>
              <a:t>Fiestel</a:t>
            </a:r>
            <a:r>
              <a:rPr lang="en-US" dirty="0"/>
              <a:t> network.</a:t>
            </a:r>
            <a:endParaRPr lang="he-IL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F70424F5-2E98-9F01-4D70-9087D2462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187" y="517752"/>
            <a:ext cx="4992584" cy="1325563"/>
          </a:xfrm>
        </p:spPr>
        <p:txBody>
          <a:bodyPr>
            <a:normAutofit/>
          </a:bodyPr>
          <a:lstStyle/>
          <a:p>
            <a:pPr algn="l" rtl="0"/>
            <a:r>
              <a:rPr lang="en-US" b="1" dirty="0"/>
              <a:t>Configuration</a:t>
            </a:r>
            <a:br>
              <a:rPr lang="en-US" b="1" dirty="0"/>
            </a:b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412188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CB38304-B1C7-CA51-FE8B-60E8E5F6B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b="1" dirty="0"/>
              <a:t>SM4</a:t>
            </a:r>
            <a:endParaRPr lang="he-IL" b="1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C1E611E-2318-DC08-F7DF-7A6ACB664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41371" cy="1244146"/>
          </a:xfrm>
        </p:spPr>
        <p:txBody>
          <a:bodyPr/>
          <a:lstStyle/>
          <a:p>
            <a:pPr algn="l" rtl="0"/>
            <a:r>
              <a:rPr lang="en-US" dirty="0"/>
              <a:t>Encryption – Decryption.</a:t>
            </a:r>
          </a:p>
          <a:p>
            <a:pPr algn="l" rtl="0"/>
            <a:r>
              <a:rPr lang="en-US" dirty="0"/>
              <a:t>Key Expansion.</a:t>
            </a:r>
            <a:endParaRPr lang="he-IL" dirty="0"/>
          </a:p>
          <a:p>
            <a:pPr marL="0" indent="0" algn="l" rtl="0">
              <a:buNone/>
            </a:pPr>
            <a:endParaRPr lang="en-US" dirty="0"/>
          </a:p>
        </p:txBody>
      </p:sp>
      <p:pic>
        <p:nvPicPr>
          <p:cNvPr id="7" name="תמונה 6" descr="תמונה שמכילה טקסט, חשמל, מכשיר חשמלי, מולטימדיה&#10;&#10;התיאור נוצר באופן אוטומטי">
            <a:extLst>
              <a:ext uri="{FF2B5EF4-FFF2-40B4-BE49-F238E27FC236}">
                <a16:creationId xmlns:a16="http://schemas.microsoft.com/office/drawing/2014/main" id="{79113026-2F7C-3718-86C1-5E3AF69A2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900" y="488950"/>
            <a:ext cx="5880100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262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תמונה 33" descr="תמונה שמכילה תרשים, קו, צילום מסך, שרטוט טכני&#10;&#10;התיאור נוצר באופן אוטומטי">
            <a:extLst>
              <a:ext uri="{FF2B5EF4-FFF2-40B4-BE49-F238E27FC236}">
                <a16:creationId xmlns:a16="http://schemas.microsoft.com/office/drawing/2014/main" id="{0DA54653-716A-1E8B-F226-47A00460F6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776" y="2270817"/>
            <a:ext cx="6862052" cy="4149337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E3DD8957-D9AD-0A5C-31C2-8EE1479F1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685" y="136152"/>
            <a:ext cx="7230683" cy="1325563"/>
          </a:xfrm>
        </p:spPr>
        <p:txBody>
          <a:bodyPr>
            <a:normAutofit/>
          </a:bodyPr>
          <a:lstStyle/>
          <a:p>
            <a:pPr algn="l" rtl="0"/>
            <a:r>
              <a:rPr lang="en-US" b="1" i="0" dirty="0">
                <a:latin typeface="+mj-lt"/>
              </a:rPr>
              <a:t>Round</a:t>
            </a:r>
            <a:endParaRPr lang="he-IL" b="1" dirty="0"/>
          </a:p>
        </p:txBody>
      </p:sp>
      <p:grpSp>
        <p:nvGrpSpPr>
          <p:cNvPr id="15" name="קבוצה 14">
            <a:extLst>
              <a:ext uri="{FF2B5EF4-FFF2-40B4-BE49-F238E27FC236}">
                <a16:creationId xmlns:a16="http://schemas.microsoft.com/office/drawing/2014/main" id="{5629AC4D-D61A-370E-C0EA-441D6795485C}"/>
              </a:ext>
            </a:extLst>
          </p:cNvPr>
          <p:cNvGrpSpPr/>
          <p:nvPr/>
        </p:nvGrpSpPr>
        <p:grpSpPr>
          <a:xfrm>
            <a:off x="6917893" y="987315"/>
            <a:ext cx="3391301" cy="1230964"/>
            <a:chOff x="4594687" y="1793813"/>
            <a:chExt cx="3391301" cy="123096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מלבן 5">
                  <a:extLst>
                    <a:ext uri="{FF2B5EF4-FFF2-40B4-BE49-F238E27FC236}">
                      <a16:creationId xmlns:a16="http://schemas.microsoft.com/office/drawing/2014/main" id="{D7707EEB-B8DA-77EA-6B4B-CA40CC75A7B9}"/>
                    </a:ext>
                  </a:extLst>
                </p:cNvPr>
                <p:cNvSpPr/>
                <p:nvPr/>
              </p:nvSpPr>
              <p:spPr>
                <a:xfrm>
                  <a:off x="4594687" y="2626933"/>
                  <a:ext cx="782855" cy="397844"/>
                </a:xfrm>
                <a:prstGeom prst="rect">
                  <a:avLst/>
                </a:prstGeom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1" anchor="ctr"/>
                <a:lstStyle/>
                <a:p>
                  <a:pPr algn="ctr" rtl="0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m:oMathPara>
                  </a14:m>
                  <a:endParaRPr lang="he-IL" dirty="0"/>
                </a:p>
              </p:txBody>
            </p:sp>
          </mc:Choice>
          <mc:Fallback xmlns="">
            <p:sp>
              <p:nvSpPr>
                <p:cNvPr id="6" name="מלבן 5">
                  <a:extLst>
                    <a:ext uri="{FF2B5EF4-FFF2-40B4-BE49-F238E27FC236}">
                      <a16:creationId xmlns:a16="http://schemas.microsoft.com/office/drawing/2014/main" id="{D7707EEB-B8DA-77EA-6B4B-CA40CC75A7B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94687" y="2626933"/>
                  <a:ext cx="782855" cy="397844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e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מלבן 6">
                  <a:extLst>
                    <a:ext uri="{FF2B5EF4-FFF2-40B4-BE49-F238E27FC236}">
                      <a16:creationId xmlns:a16="http://schemas.microsoft.com/office/drawing/2014/main" id="{E63292C6-B41B-0502-3D5C-F860C87EA6A4}"/>
                    </a:ext>
                  </a:extLst>
                </p:cNvPr>
                <p:cNvSpPr/>
                <p:nvPr/>
              </p:nvSpPr>
              <p:spPr>
                <a:xfrm>
                  <a:off x="5464169" y="2626933"/>
                  <a:ext cx="782855" cy="397844"/>
                </a:xfrm>
                <a:prstGeom prst="rect">
                  <a:avLst/>
                </a:prstGeom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1" anchor="ctr"/>
                <a:lstStyle/>
                <a:p>
                  <a:pPr algn="ctr" rtl="0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he-IL" dirty="0"/>
                </a:p>
              </p:txBody>
            </p:sp>
          </mc:Choice>
          <mc:Fallback xmlns="">
            <p:sp>
              <p:nvSpPr>
                <p:cNvPr id="7" name="מלבן 6">
                  <a:extLst>
                    <a:ext uri="{FF2B5EF4-FFF2-40B4-BE49-F238E27FC236}">
                      <a16:creationId xmlns:a16="http://schemas.microsoft.com/office/drawing/2014/main" id="{E63292C6-B41B-0502-3D5C-F860C87EA6A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64169" y="2626933"/>
                  <a:ext cx="782855" cy="397844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e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מלבן 7">
                  <a:extLst>
                    <a:ext uri="{FF2B5EF4-FFF2-40B4-BE49-F238E27FC236}">
                      <a16:creationId xmlns:a16="http://schemas.microsoft.com/office/drawing/2014/main" id="{A725ED72-4EE0-124B-922B-34811D8D7F6F}"/>
                    </a:ext>
                  </a:extLst>
                </p:cNvPr>
                <p:cNvSpPr/>
                <p:nvPr/>
              </p:nvSpPr>
              <p:spPr>
                <a:xfrm>
                  <a:off x="6333651" y="2626933"/>
                  <a:ext cx="782855" cy="397844"/>
                </a:xfrm>
                <a:prstGeom prst="rect">
                  <a:avLst/>
                </a:prstGeom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1" anchor="ctr"/>
                <a:lstStyle/>
                <a:p>
                  <a:pPr algn="ctr" rtl="0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he-IL" dirty="0"/>
                </a:p>
              </p:txBody>
            </p:sp>
          </mc:Choice>
          <mc:Fallback xmlns="">
            <p:sp>
              <p:nvSpPr>
                <p:cNvPr id="8" name="מלבן 7">
                  <a:extLst>
                    <a:ext uri="{FF2B5EF4-FFF2-40B4-BE49-F238E27FC236}">
                      <a16:creationId xmlns:a16="http://schemas.microsoft.com/office/drawing/2014/main" id="{A725ED72-4EE0-124B-922B-34811D8D7F6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33651" y="2626933"/>
                  <a:ext cx="782855" cy="397844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e-I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מלבן 8">
                  <a:extLst>
                    <a:ext uri="{FF2B5EF4-FFF2-40B4-BE49-F238E27FC236}">
                      <a16:creationId xmlns:a16="http://schemas.microsoft.com/office/drawing/2014/main" id="{E5CDB465-69C0-9BD8-A04F-FFA872407AF9}"/>
                    </a:ext>
                  </a:extLst>
                </p:cNvPr>
                <p:cNvSpPr/>
                <p:nvPr/>
              </p:nvSpPr>
              <p:spPr>
                <a:xfrm>
                  <a:off x="7203133" y="2626933"/>
                  <a:ext cx="782855" cy="397844"/>
                </a:xfrm>
                <a:prstGeom prst="rect">
                  <a:avLst/>
                </a:prstGeom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1" anchor="ctr"/>
                <a:lstStyle/>
                <a:p>
                  <a:pPr algn="ctr" rtl="0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he-IL" dirty="0"/>
                </a:p>
              </p:txBody>
            </p:sp>
          </mc:Choice>
          <mc:Fallback xmlns="">
            <p:sp>
              <p:nvSpPr>
                <p:cNvPr id="9" name="מלבן 8">
                  <a:extLst>
                    <a:ext uri="{FF2B5EF4-FFF2-40B4-BE49-F238E27FC236}">
                      <a16:creationId xmlns:a16="http://schemas.microsoft.com/office/drawing/2014/main" id="{E5CDB465-69C0-9BD8-A04F-FFA872407AF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03133" y="2626933"/>
                  <a:ext cx="782855" cy="397844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e-IL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מלבן 9">
              <a:extLst>
                <a:ext uri="{FF2B5EF4-FFF2-40B4-BE49-F238E27FC236}">
                  <a16:creationId xmlns:a16="http://schemas.microsoft.com/office/drawing/2014/main" id="{AB2C88CC-7D8F-F29A-7A82-FBE4A5938FDE}"/>
                </a:ext>
              </a:extLst>
            </p:cNvPr>
            <p:cNvSpPr/>
            <p:nvPr/>
          </p:nvSpPr>
          <p:spPr>
            <a:xfrm>
              <a:off x="4594687" y="1793813"/>
              <a:ext cx="3391301" cy="397844"/>
            </a:xfrm>
            <a:prstGeom prst="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dirty="0"/>
                <a:t>Plaintext</a:t>
              </a:r>
              <a:endParaRPr lang="he-IL" dirty="0"/>
            </a:p>
          </p:txBody>
        </p:sp>
        <p:sp>
          <p:nvSpPr>
            <p:cNvPr id="11" name="חץ: למטה 10">
              <a:extLst>
                <a:ext uri="{FF2B5EF4-FFF2-40B4-BE49-F238E27FC236}">
                  <a16:creationId xmlns:a16="http://schemas.microsoft.com/office/drawing/2014/main" id="{C1C3C3AF-18E3-73A9-60BA-E38649B7AB2E}"/>
                </a:ext>
              </a:extLst>
            </p:cNvPr>
            <p:cNvSpPr/>
            <p:nvPr/>
          </p:nvSpPr>
          <p:spPr>
            <a:xfrm>
              <a:off x="4851494" y="2244195"/>
              <a:ext cx="269240" cy="330200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חץ: למטה 11">
              <a:extLst>
                <a:ext uri="{FF2B5EF4-FFF2-40B4-BE49-F238E27FC236}">
                  <a16:creationId xmlns:a16="http://schemas.microsoft.com/office/drawing/2014/main" id="{1678669D-5200-BE31-1A4E-83AE2D068785}"/>
                </a:ext>
              </a:extLst>
            </p:cNvPr>
            <p:cNvSpPr/>
            <p:nvPr/>
          </p:nvSpPr>
          <p:spPr>
            <a:xfrm>
              <a:off x="5720976" y="2244195"/>
              <a:ext cx="269240" cy="330200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חץ: למטה 12">
              <a:extLst>
                <a:ext uri="{FF2B5EF4-FFF2-40B4-BE49-F238E27FC236}">
                  <a16:creationId xmlns:a16="http://schemas.microsoft.com/office/drawing/2014/main" id="{F3A370A5-9BD4-E8E2-727E-EC479B6003DB}"/>
                </a:ext>
              </a:extLst>
            </p:cNvPr>
            <p:cNvSpPr/>
            <p:nvPr/>
          </p:nvSpPr>
          <p:spPr>
            <a:xfrm>
              <a:off x="6590458" y="2244195"/>
              <a:ext cx="269240" cy="330200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חץ: למטה 13">
              <a:extLst>
                <a:ext uri="{FF2B5EF4-FFF2-40B4-BE49-F238E27FC236}">
                  <a16:creationId xmlns:a16="http://schemas.microsoft.com/office/drawing/2014/main" id="{881126E7-75C8-0754-4C68-9F5BE68F6C67}"/>
                </a:ext>
              </a:extLst>
            </p:cNvPr>
            <p:cNvSpPr/>
            <p:nvPr/>
          </p:nvSpPr>
          <p:spPr>
            <a:xfrm>
              <a:off x="7459940" y="2244195"/>
              <a:ext cx="269240" cy="330200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cxnSp>
        <p:nvCxnSpPr>
          <p:cNvPr id="17" name="מחבר חץ ישר 16">
            <a:extLst>
              <a:ext uri="{FF2B5EF4-FFF2-40B4-BE49-F238E27FC236}">
                <a16:creationId xmlns:a16="http://schemas.microsoft.com/office/drawing/2014/main" id="{548A921D-33F8-9E18-0626-6057EF62CB2C}"/>
              </a:ext>
            </a:extLst>
          </p:cNvPr>
          <p:cNvCxnSpPr>
            <a:stCxn id="6" idx="2"/>
          </p:cNvCxnSpPr>
          <p:nvPr/>
        </p:nvCxnSpPr>
        <p:spPr>
          <a:xfrm flipH="1">
            <a:off x="5670885" y="2218279"/>
            <a:ext cx="1638436" cy="4834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מחבר חץ ישר 17">
            <a:extLst>
              <a:ext uri="{FF2B5EF4-FFF2-40B4-BE49-F238E27FC236}">
                <a16:creationId xmlns:a16="http://schemas.microsoft.com/office/drawing/2014/main" id="{D68AACC7-4019-F50A-B41F-1CB45AFBCF18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8178803" y="2218279"/>
            <a:ext cx="620293" cy="4352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מחבר חץ ישר 22">
            <a:extLst>
              <a:ext uri="{FF2B5EF4-FFF2-40B4-BE49-F238E27FC236}">
                <a16:creationId xmlns:a16="http://schemas.microsoft.com/office/drawing/2014/main" id="{CFD2BBBD-41D0-648F-22B3-F37F902B948C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048285" y="2218279"/>
            <a:ext cx="869481" cy="4849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מחבר חץ ישר 24">
            <a:extLst>
              <a:ext uri="{FF2B5EF4-FFF2-40B4-BE49-F238E27FC236}">
                <a16:creationId xmlns:a16="http://schemas.microsoft.com/office/drawing/2014/main" id="{30D08887-4462-819C-7971-183599A2A43D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9917767" y="2218279"/>
            <a:ext cx="1132908" cy="4593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מלבן 28">
            <a:extLst>
              <a:ext uri="{FF2B5EF4-FFF2-40B4-BE49-F238E27FC236}">
                <a16:creationId xmlns:a16="http://schemas.microsoft.com/office/drawing/2014/main" id="{2E760180-41F1-5D2F-C60E-2A4589FAA2E8}"/>
              </a:ext>
            </a:extLst>
          </p:cNvPr>
          <p:cNvSpPr/>
          <p:nvPr/>
        </p:nvSpPr>
        <p:spPr>
          <a:xfrm>
            <a:off x="10067894" y="2029747"/>
            <a:ext cx="241300" cy="188532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1" anchor="ctr"/>
          <a:lstStyle/>
          <a:p>
            <a:pPr algn="ctr"/>
            <a:r>
              <a:rPr lang="en-US" sz="1100" dirty="0"/>
              <a:t>32</a:t>
            </a:r>
            <a:endParaRPr lang="he-IL" sz="1100" dirty="0"/>
          </a:p>
        </p:txBody>
      </p:sp>
      <p:sp>
        <p:nvSpPr>
          <p:cNvPr id="30" name="מלבן 29">
            <a:extLst>
              <a:ext uri="{FF2B5EF4-FFF2-40B4-BE49-F238E27FC236}">
                <a16:creationId xmlns:a16="http://schemas.microsoft.com/office/drawing/2014/main" id="{C65C4480-C464-C74A-99C2-A1009EDB2465}"/>
              </a:ext>
            </a:extLst>
          </p:cNvPr>
          <p:cNvSpPr/>
          <p:nvPr/>
        </p:nvSpPr>
        <p:spPr>
          <a:xfrm>
            <a:off x="10067894" y="1196627"/>
            <a:ext cx="241300" cy="188532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1" anchor="ctr"/>
          <a:lstStyle/>
          <a:p>
            <a:pPr algn="ctr"/>
            <a:r>
              <a:rPr lang="en-US" sz="1100" dirty="0"/>
              <a:t>128</a:t>
            </a:r>
            <a:endParaRPr lang="he-IL" sz="1100" dirty="0"/>
          </a:p>
        </p:txBody>
      </p:sp>
      <p:sp>
        <p:nvSpPr>
          <p:cNvPr id="31" name="מלבן 30">
            <a:extLst>
              <a:ext uri="{FF2B5EF4-FFF2-40B4-BE49-F238E27FC236}">
                <a16:creationId xmlns:a16="http://schemas.microsoft.com/office/drawing/2014/main" id="{BD113FE9-B750-7F64-FFB0-094BECF71C77}"/>
              </a:ext>
            </a:extLst>
          </p:cNvPr>
          <p:cNvSpPr/>
          <p:nvPr/>
        </p:nvSpPr>
        <p:spPr>
          <a:xfrm>
            <a:off x="9182904" y="2021533"/>
            <a:ext cx="241300" cy="188532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1" anchor="ctr"/>
          <a:lstStyle/>
          <a:p>
            <a:pPr algn="ctr"/>
            <a:r>
              <a:rPr lang="en-US" sz="1100" dirty="0"/>
              <a:t>32</a:t>
            </a:r>
            <a:endParaRPr lang="he-IL" sz="1100" dirty="0"/>
          </a:p>
        </p:txBody>
      </p:sp>
      <p:sp>
        <p:nvSpPr>
          <p:cNvPr id="32" name="מלבן 31">
            <a:extLst>
              <a:ext uri="{FF2B5EF4-FFF2-40B4-BE49-F238E27FC236}">
                <a16:creationId xmlns:a16="http://schemas.microsoft.com/office/drawing/2014/main" id="{2D2E782B-3F3C-1DAD-F0B4-8CDEC2C4E9DA}"/>
              </a:ext>
            </a:extLst>
          </p:cNvPr>
          <p:cNvSpPr/>
          <p:nvPr/>
        </p:nvSpPr>
        <p:spPr>
          <a:xfrm>
            <a:off x="8320543" y="2029747"/>
            <a:ext cx="241300" cy="188532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1" anchor="ctr"/>
          <a:lstStyle/>
          <a:p>
            <a:pPr algn="ctr"/>
            <a:r>
              <a:rPr lang="en-US" sz="1100" dirty="0"/>
              <a:t>32</a:t>
            </a:r>
            <a:endParaRPr lang="he-IL" sz="1100" dirty="0"/>
          </a:p>
        </p:txBody>
      </p:sp>
      <p:sp>
        <p:nvSpPr>
          <p:cNvPr id="33" name="מלבן 32">
            <a:extLst>
              <a:ext uri="{FF2B5EF4-FFF2-40B4-BE49-F238E27FC236}">
                <a16:creationId xmlns:a16="http://schemas.microsoft.com/office/drawing/2014/main" id="{A2B34572-94CA-AF0A-5E04-4B24A33E4E78}"/>
              </a:ext>
            </a:extLst>
          </p:cNvPr>
          <p:cNvSpPr/>
          <p:nvPr/>
        </p:nvSpPr>
        <p:spPr>
          <a:xfrm>
            <a:off x="7454069" y="2039610"/>
            <a:ext cx="241300" cy="188532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1" anchor="ctr"/>
          <a:lstStyle/>
          <a:p>
            <a:pPr algn="ctr"/>
            <a:r>
              <a:rPr lang="en-US" sz="1100" dirty="0"/>
              <a:t>32</a:t>
            </a:r>
            <a:endParaRPr lang="he-IL" sz="1100" dirty="0"/>
          </a:p>
        </p:txBody>
      </p:sp>
      <p:pic>
        <p:nvPicPr>
          <p:cNvPr id="36" name="תמונה 35">
            <a:extLst>
              <a:ext uri="{FF2B5EF4-FFF2-40B4-BE49-F238E27FC236}">
                <a16:creationId xmlns:a16="http://schemas.microsoft.com/office/drawing/2014/main" id="{14D729C2-81C5-A102-938D-6A11A8200E4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9392" y="1744159"/>
            <a:ext cx="5336301" cy="39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55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3DD8957-D9AD-0A5C-31C2-8EE1479F1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685" y="136152"/>
            <a:ext cx="2790144" cy="1325563"/>
          </a:xfrm>
        </p:spPr>
        <p:txBody>
          <a:bodyPr>
            <a:normAutofit/>
          </a:bodyPr>
          <a:lstStyle/>
          <a:p>
            <a:pPr algn="l" rtl="0"/>
            <a:r>
              <a:rPr lang="en-US" b="1" dirty="0"/>
              <a:t>Function</a:t>
            </a:r>
            <a:r>
              <a:rPr lang="en-US" b="0" i="0" dirty="0">
                <a:latin typeface="+mj-lt"/>
              </a:rPr>
              <a:t> </a:t>
            </a:r>
            <a:r>
              <a:rPr lang="en-US" b="1" i="1" dirty="0"/>
              <a:t>F</a:t>
            </a:r>
            <a:endParaRPr lang="he-IL" b="1" i="1" dirty="0"/>
          </a:p>
        </p:txBody>
      </p:sp>
      <p:pic>
        <p:nvPicPr>
          <p:cNvPr id="91" name="תמונה 90" descr="תמונה שמכילה צילום מסך, תרשים, טקסט&#10;&#10;התיאור נוצר באופן אוטומטי">
            <a:extLst>
              <a:ext uri="{FF2B5EF4-FFF2-40B4-BE49-F238E27FC236}">
                <a16:creationId xmlns:a16="http://schemas.microsoft.com/office/drawing/2014/main" id="{72B857A3-9F4C-8FAB-5DBA-7EAF42D90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4175" y="462713"/>
            <a:ext cx="6788793" cy="59325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83921FD4-0D12-3C76-FD82-9A98EEB21C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9032" y="1792552"/>
                <a:ext cx="5225143" cy="2002896"/>
              </a:xfrm>
            </p:spPr>
            <p:txBody>
              <a:bodyPr>
                <a:normAutofit/>
              </a:bodyPr>
              <a:lstStyle/>
              <a:p>
                <a:pPr algn="l" rtl="0"/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𝑟𝑘</m:t>
                        </m:r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⨁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⨁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⨁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⨁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𝑟𝑘</m:t>
                        </m:r>
                      </m:e>
                    </m:d>
                  </m:oMath>
                </a14:m>
                <a:endParaRPr lang="en-US" sz="1400" b="0" dirty="0">
                  <a:ea typeface="Cambria Math" panose="02040503050406030204" pitchFamily="18" charset="0"/>
                </a:endParaRPr>
              </a:p>
              <a:p>
                <a:pPr algn="l" rtl="0"/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⋅</m:t>
                        </m:r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⋅</m:t>
                            </m:r>
                          </m:e>
                        </m:d>
                      </m:e>
                    </m:d>
                  </m:oMath>
                </a14:m>
                <a:endParaRPr lang="en-US" sz="1400" b="0" dirty="0">
                  <a:ea typeface="Cambria Math" panose="02040503050406030204" pitchFamily="18" charset="0"/>
                </a:endParaRPr>
              </a:p>
              <a:p>
                <a:pPr algn="l" rtl="0"/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𝑆𝑏𝑜𝑥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𝑆𝑏𝑜𝑥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𝑆𝑏𝑜𝑥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𝑆𝑏𝑜𝑥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US" sz="1400" b="0" dirty="0">
                  <a:ea typeface="Cambria Math" panose="02040503050406030204" pitchFamily="18" charset="0"/>
                </a:endParaRPr>
              </a:p>
              <a:p>
                <a:pPr algn="l" rtl="0"/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⨁</m:t>
                    </m:r>
                    <m: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⋘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)⨁</m:t>
                    </m:r>
                    <m: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⋘</m:t>
                    </m:r>
                    <m: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10</m:t>
                    </m:r>
                    <m: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⨁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⋘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18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)⨁(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⋘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24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he-IL" sz="1400" dirty="0"/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83921FD4-0D12-3C76-FD82-9A98EEB21C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032" y="1792552"/>
                <a:ext cx="5225143" cy="2002896"/>
              </a:xfrm>
              <a:blipFill>
                <a:blip r:embed="rId4"/>
                <a:stretch>
                  <a:fillRect l="-233" t="-912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1650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כותרת 1">
                <a:extLst>
                  <a:ext uri="{FF2B5EF4-FFF2-40B4-BE49-F238E27FC236}">
                    <a16:creationId xmlns:a16="http://schemas.microsoft.com/office/drawing/2014/main" id="{E3DD8957-D9AD-0A5C-31C2-8EE1479F124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464684" y="136152"/>
                <a:ext cx="4303259" cy="1325563"/>
              </a:xfrm>
            </p:spPr>
            <p:txBody>
              <a:bodyPr>
                <a:normAutofit/>
              </a:bodyPr>
              <a:lstStyle/>
              <a:p>
                <a:pPr algn="l" rtl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/>
                        <m:t>Key</m:t>
                      </m:r>
                      <m:r>
                        <m:rPr>
                          <m:nor/>
                        </m:rPr>
                        <a:rPr lang="en-US" b="1" dirty="0"/>
                        <m:t> </m:t>
                      </m:r>
                      <m:r>
                        <m:rPr>
                          <m:nor/>
                        </m:rPr>
                        <a:rPr lang="en-US" b="1" dirty="0"/>
                        <m:t>Expansion</m:t>
                      </m:r>
                    </m:oMath>
                  </m:oMathPara>
                </a14:m>
                <a:endParaRPr lang="he-IL" b="1" dirty="0"/>
              </a:p>
            </p:txBody>
          </p:sp>
        </mc:Choice>
        <mc:Fallback xmlns="">
          <p:sp>
            <p:nvSpPr>
              <p:cNvPr id="2" name="כותרת 1">
                <a:extLst>
                  <a:ext uri="{FF2B5EF4-FFF2-40B4-BE49-F238E27FC236}">
                    <a16:creationId xmlns:a16="http://schemas.microsoft.com/office/drawing/2014/main" id="{E3DD8957-D9AD-0A5C-31C2-8EE1479F12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464684" y="136152"/>
                <a:ext cx="4303259" cy="1325563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תמונה 4" descr="תמונה שמכילה צילום מסך, טקסט, תרשים, תכונות מולטימדיה&#10;&#10;התיאור נוצר באופן אוטומטי">
            <a:extLst>
              <a:ext uri="{FF2B5EF4-FFF2-40B4-BE49-F238E27FC236}">
                <a16:creationId xmlns:a16="http://schemas.microsoft.com/office/drawing/2014/main" id="{6CC04872-D834-1A2E-6822-B2B40C5591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983" y="552202"/>
            <a:ext cx="6595252" cy="575359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53ABB4AF-0D87-9748-B345-71840D0C6A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3765" y="2819783"/>
                <a:ext cx="5622240" cy="2002896"/>
              </a:xfrm>
            </p:spPr>
            <p:txBody>
              <a:bodyPr>
                <a:normAutofit/>
              </a:bodyPr>
              <a:lstStyle/>
              <a:p>
                <a:pPr algn="l" rtl="0"/>
                <a14:m>
                  <m:oMath xmlns:m="http://schemas.openxmlformats.org/officeDocument/2006/math"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⨁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⨁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⨁</m:t>
                        </m:r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⨁</m:t>
                        </m:r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</m:oMath>
                </a14:m>
                <a:endParaRPr lang="en-US" sz="1400" b="0" dirty="0">
                  <a:ea typeface="Cambria Math" panose="02040503050406030204" pitchFamily="18" charset="0"/>
                </a:endParaRPr>
              </a:p>
              <a:p>
                <a:pPr algn="l" rtl="0"/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𝑟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⨁</m:t>
                    </m:r>
                    <m:sSup>
                      <m:sSup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⨁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⨁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⨁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,…,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31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1400" dirty="0"/>
              </a:p>
              <a:p>
                <a:pPr algn="l" rtl="0"/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⋅</m:t>
                        </m:r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⋅</m:t>
                            </m:r>
                          </m:e>
                        </m:d>
                      </m:e>
                    </m:d>
                  </m:oMath>
                </a14:m>
                <a:endParaRPr lang="en-US" sz="1400" b="0" dirty="0">
                  <a:ea typeface="Cambria Math" panose="02040503050406030204" pitchFamily="18" charset="0"/>
                </a:endParaRPr>
              </a:p>
              <a:p>
                <a:pPr algn="l" rtl="0"/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𝑆𝑏𝑜𝑥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𝑆𝑏𝑜𝑥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𝑆𝑏𝑜𝑥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𝑆𝑏𝑜𝑥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US" sz="1400" b="0" dirty="0">
                  <a:ea typeface="Cambria Math" panose="02040503050406030204" pitchFamily="18" charset="0"/>
                </a:endParaRPr>
              </a:p>
              <a:p>
                <a:pPr algn="l" rtl="0"/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⨁</m:t>
                    </m:r>
                    <m: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⋘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13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)⨁</m:t>
                    </m:r>
                    <m: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⋘</m:t>
                    </m:r>
                    <m: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23</m:t>
                    </m:r>
                    <m: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he-IL" sz="1400" dirty="0"/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53ABB4AF-0D87-9748-B345-71840D0C6A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3765" y="2819783"/>
                <a:ext cx="5622240" cy="2002896"/>
              </a:xfrm>
              <a:blipFill>
                <a:blip r:embed="rId5"/>
                <a:stretch>
                  <a:fillRect l="-108" t="-91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5893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9AB6505-FAF8-83AF-6150-E588379F4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b="1" dirty="0"/>
              <a:t>Security Analysis of SM4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8B6369C-6B38-E2E7-6CE7-EFF826044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63943" cy="4486275"/>
          </a:xfrm>
        </p:spPr>
        <p:txBody>
          <a:bodyPr>
            <a:normAutofit fontScale="92500" lnSpcReduction="20000"/>
          </a:bodyPr>
          <a:lstStyle/>
          <a:p>
            <a:pPr algn="l" rtl="0"/>
            <a:r>
              <a:rPr lang="en-US" b="1" dirty="0"/>
              <a:t>Strengths of SM4</a:t>
            </a:r>
          </a:p>
          <a:p>
            <a:pPr algn="l" rtl="0"/>
            <a:r>
              <a:rPr lang="en-US" b="1" dirty="0"/>
              <a:t>Block </a:t>
            </a:r>
            <a:r>
              <a:rPr lang="en-US" altLang="he-I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1" dirty="0"/>
              <a:t>Key Size and Block Size</a:t>
            </a:r>
            <a:r>
              <a:rPr lang="en-US" dirty="0"/>
              <a:t>: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en-US" b="1" dirty="0"/>
              <a:t>128-bit Key Size</a:t>
            </a:r>
            <a:r>
              <a:rPr lang="en-US" dirty="0"/>
              <a:t>: Strong security against brute-force attacks.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en-US" b="1" dirty="0"/>
              <a:t>128-bit Block Size</a:t>
            </a:r>
            <a:r>
              <a:rPr lang="en-US" dirty="0"/>
              <a:t>: Effective balance between security and efficiency.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1" dirty="0"/>
              <a:t>Number of Rounds</a:t>
            </a:r>
            <a:r>
              <a:rPr lang="en-US" dirty="0"/>
              <a:t>: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en-US" b="1" dirty="0"/>
              <a:t>32 Rounds</a:t>
            </a:r>
            <a:r>
              <a:rPr lang="en-US" dirty="0"/>
              <a:t>: Enhances diffusion and confusion, increasing cryptanalytic complexity.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1" dirty="0"/>
              <a:t>Use of S-Boxes</a:t>
            </a:r>
            <a:r>
              <a:rPr lang="en-US" dirty="0"/>
              <a:t>: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en-US" b="1" dirty="0"/>
              <a:t>Confusion via S-Boxes</a:t>
            </a:r>
            <a:r>
              <a:rPr lang="en-US" dirty="0"/>
              <a:t>: Obscures the relationship between key and ciphertext.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1" dirty="0"/>
              <a:t>Shift rows</a:t>
            </a:r>
            <a:r>
              <a:rPr lang="en-US" dirty="0"/>
              <a:t>: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en-US" b="1" dirty="0"/>
              <a:t>Diffusion via Permutation</a:t>
            </a:r>
            <a:r>
              <a:rPr lang="en-US" dirty="0"/>
              <a:t>: Spreads influence of plaintext bits across ciphertext.</a:t>
            </a:r>
          </a:p>
          <a:p>
            <a:pPr algn="l" rtl="0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113386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F1CC9AF-F66B-7734-C0D1-0B07CFC98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0"/>
            <a:r>
              <a:rPr lang="en-US" b="1" dirty="0"/>
              <a:t>SM4 VS AES VS DES</a:t>
            </a:r>
            <a:endParaRPr lang="he-IL" b="1" dirty="0"/>
          </a:p>
        </p:txBody>
      </p:sp>
      <p:graphicFrame>
        <p:nvGraphicFramePr>
          <p:cNvPr id="4" name="טבלה 3">
            <a:extLst>
              <a:ext uri="{FF2B5EF4-FFF2-40B4-BE49-F238E27FC236}">
                <a16:creationId xmlns:a16="http://schemas.microsoft.com/office/drawing/2014/main" id="{2013FE13-BA05-ED85-93F4-38C94E0EE6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9878444"/>
              </p:ext>
            </p:extLst>
          </p:nvPr>
        </p:nvGraphicFramePr>
        <p:xfrm>
          <a:off x="1231900" y="2324100"/>
          <a:ext cx="9728200" cy="3606800"/>
        </p:xfrm>
        <a:graphic>
          <a:graphicData uri="http://schemas.openxmlformats.org/drawingml/2006/table">
            <a:tbl>
              <a:tblPr rtl="1" firstRow="1" firstCol="1">
                <a:effectLst/>
                <a:tableStyleId>{5C22544A-7EE6-4342-B048-85BDC9FD1C3A}</a:tableStyleId>
              </a:tblPr>
              <a:tblGrid>
                <a:gridCol w="1945640">
                  <a:extLst>
                    <a:ext uri="{9D8B030D-6E8A-4147-A177-3AD203B41FA5}">
                      <a16:colId xmlns:a16="http://schemas.microsoft.com/office/drawing/2014/main" val="2580727584"/>
                    </a:ext>
                  </a:extLst>
                </a:gridCol>
                <a:gridCol w="1945640">
                  <a:extLst>
                    <a:ext uri="{9D8B030D-6E8A-4147-A177-3AD203B41FA5}">
                      <a16:colId xmlns:a16="http://schemas.microsoft.com/office/drawing/2014/main" val="3596444896"/>
                    </a:ext>
                  </a:extLst>
                </a:gridCol>
                <a:gridCol w="1945640">
                  <a:extLst>
                    <a:ext uri="{9D8B030D-6E8A-4147-A177-3AD203B41FA5}">
                      <a16:colId xmlns:a16="http://schemas.microsoft.com/office/drawing/2014/main" val="652297509"/>
                    </a:ext>
                  </a:extLst>
                </a:gridCol>
                <a:gridCol w="1945640">
                  <a:extLst>
                    <a:ext uri="{9D8B030D-6E8A-4147-A177-3AD203B41FA5}">
                      <a16:colId xmlns:a16="http://schemas.microsoft.com/office/drawing/2014/main" val="5610498"/>
                    </a:ext>
                  </a:extLst>
                </a:gridCol>
                <a:gridCol w="1945640">
                  <a:extLst>
                    <a:ext uri="{9D8B030D-6E8A-4147-A177-3AD203B41FA5}">
                      <a16:colId xmlns:a16="http://schemas.microsoft.com/office/drawing/2014/main" val="1538878804"/>
                    </a:ext>
                  </a:extLst>
                </a:gridCol>
              </a:tblGrid>
              <a:tr h="1186101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1" u="sng" strike="noStrike" dirty="0">
                          <a:solidFill>
                            <a:srgbClr val="000000"/>
                          </a:solidFill>
                          <a:effectLst/>
                        </a:rPr>
                        <a:t>Algorithm</a:t>
                      </a:r>
                      <a:endParaRPr lang="en-US" sz="2000" b="1" i="0" u="sng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1" u="sng" strike="noStrike" dirty="0">
                          <a:solidFill>
                            <a:srgbClr val="000000"/>
                          </a:solidFill>
                          <a:effectLst/>
                        </a:rPr>
                        <a:t>Block Size</a:t>
                      </a:r>
                      <a:endParaRPr lang="en-US" sz="2000" b="1" i="0" u="sng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1" u="sng" strike="noStrike" dirty="0">
                          <a:solidFill>
                            <a:srgbClr val="000000"/>
                          </a:solidFill>
                          <a:effectLst/>
                        </a:rPr>
                        <a:t>Key Size</a:t>
                      </a:r>
                      <a:endParaRPr lang="en-US" sz="2000" b="1" i="0" u="sng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1" u="sng" strike="noStrike" dirty="0">
                          <a:solidFill>
                            <a:srgbClr val="000000"/>
                          </a:solidFill>
                          <a:effectLst/>
                        </a:rPr>
                        <a:t>Number of Rounds</a:t>
                      </a:r>
                      <a:endParaRPr lang="en-US" sz="2000" b="1" i="0" u="sng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1" u="sng" strike="noStrike" dirty="0">
                          <a:solidFill>
                            <a:srgbClr val="000000"/>
                          </a:solidFill>
                          <a:effectLst/>
                        </a:rPr>
                        <a:t>Security</a:t>
                      </a:r>
                      <a:endParaRPr lang="en-US" sz="2000" b="1" i="0" u="sng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23834612"/>
                  </a:ext>
                </a:extLst>
              </a:tr>
              <a:tr h="6172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1" u="sng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SM4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128 bits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128 bits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32</a:t>
                      </a:r>
                      <a:endParaRPr lang="he-IL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Strong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6516534"/>
                  </a:ext>
                </a:extLst>
              </a:tr>
              <a:tr h="1186101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1" u="sng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128 bits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128, 192, 256 bits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10, 12, 14</a:t>
                      </a:r>
                      <a:endParaRPr lang="he-IL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Strong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56541946"/>
                  </a:ext>
                </a:extLst>
              </a:tr>
              <a:tr h="6172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1" u="sng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64 bits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56 bits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16</a:t>
                      </a:r>
                      <a:endParaRPr lang="he-IL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Insecure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17554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0254498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</TotalTime>
  <Words>572</Words>
  <Application>Microsoft Office PowerPoint</Application>
  <PresentationFormat>מסך רחב</PresentationFormat>
  <Paragraphs>92</Paragraphs>
  <Slides>8</Slides>
  <Notes>4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Cambria Math</vt:lpstr>
      <vt:lpstr>Times New Roman</vt:lpstr>
      <vt:lpstr>ערכת נושא Office</vt:lpstr>
      <vt:lpstr>SM4: A Chinese National Standard for Block Cipher </vt:lpstr>
      <vt:lpstr>Configuration </vt:lpstr>
      <vt:lpstr>SM4</vt:lpstr>
      <vt:lpstr>Round</vt:lpstr>
      <vt:lpstr>Function F</vt:lpstr>
      <vt:lpstr>"Key Expansion"</vt:lpstr>
      <vt:lpstr>Security Analysis of SM4</vt:lpstr>
      <vt:lpstr>SM4 VS AES VS DES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AES</dc:title>
  <dc:creator>דור דוד שבת</dc:creator>
  <cp:lastModifiedBy>דור דוד שבת</cp:lastModifiedBy>
  <cp:revision>15</cp:revision>
  <dcterms:created xsi:type="dcterms:W3CDTF">2024-07-12T11:30:50Z</dcterms:created>
  <dcterms:modified xsi:type="dcterms:W3CDTF">2024-07-19T08:12:50Z</dcterms:modified>
</cp:coreProperties>
</file>

<file path=docProps/thumbnail.jpeg>
</file>